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2" r:id="rId2"/>
    <p:sldMasterId id="2147483688" r:id="rId3"/>
    <p:sldMasterId id="2147483704" r:id="rId4"/>
    <p:sldMasterId id="2147483720" r:id="rId5"/>
    <p:sldMasterId id="2147483743" r:id="rId6"/>
    <p:sldMasterId id="2147483750" r:id="rId7"/>
    <p:sldMasterId id="2147483764" r:id="rId8"/>
    <p:sldMasterId id="2147483779" r:id="rId9"/>
    <p:sldMasterId id="2147483806" r:id="rId10"/>
    <p:sldMasterId id="2147483817" r:id="rId11"/>
  </p:sldMasterIdLst>
  <p:notesMasterIdLst>
    <p:notesMasterId r:id="rId29"/>
  </p:notesMasterIdLst>
  <p:handoutMasterIdLst>
    <p:handoutMasterId r:id="rId30"/>
  </p:handoutMasterIdLst>
  <p:sldIdLst>
    <p:sldId id="261" r:id="rId12"/>
    <p:sldId id="414" r:id="rId13"/>
    <p:sldId id="473" r:id="rId14"/>
    <p:sldId id="474" r:id="rId15"/>
    <p:sldId id="475" r:id="rId16"/>
    <p:sldId id="476" r:id="rId17"/>
    <p:sldId id="477" r:id="rId18"/>
    <p:sldId id="479" r:id="rId19"/>
    <p:sldId id="478" r:id="rId20"/>
    <p:sldId id="480" r:id="rId21"/>
    <p:sldId id="481" r:id="rId22"/>
    <p:sldId id="482" r:id="rId23"/>
    <p:sldId id="470" r:id="rId24"/>
    <p:sldId id="471" r:id="rId25"/>
    <p:sldId id="483" r:id="rId26"/>
    <p:sldId id="459" r:id="rId27"/>
    <p:sldId id="412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71CB153-4BA1-4A88-A3FF-39EBF16633D8}">
          <p14:sldIdLst>
            <p14:sldId id="261"/>
            <p14:sldId id="414"/>
            <p14:sldId id="473"/>
            <p14:sldId id="474"/>
            <p14:sldId id="475"/>
            <p14:sldId id="476"/>
          </p14:sldIdLst>
        </p14:section>
        <p14:section name="Untitled Section" id="{81EBB131-B80C-4222-97F6-956EDF791C1D}">
          <p14:sldIdLst>
            <p14:sldId id="477"/>
            <p14:sldId id="479"/>
            <p14:sldId id="478"/>
            <p14:sldId id="480"/>
            <p14:sldId id="481"/>
            <p14:sldId id="482"/>
            <p14:sldId id="470"/>
            <p14:sldId id="471"/>
            <p14:sldId id="483"/>
            <p14:sldId id="459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00"/>
    <a:srgbClr val="333399"/>
    <a:srgbClr val="003399"/>
    <a:srgbClr val="3366CC"/>
    <a:srgbClr val="0033CC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550" autoAdjust="0"/>
  </p:normalViewPr>
  <p:slideViewPr>
    <p:cSldViewPr snapToGrid="0" snapToObjects="1">
      <p:cViewPr varScale="1">
        <p:scale>
          <a:sx n="91" d="100"/>
          <a:sy n="91" d="100"/>
        </p:scale>
        <p:origin x="72" y="30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9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CA77A35-D36B-4BCB-A246-0B83910399D1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9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13C01ED-8EEF-48DE-9867-FEB64273F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178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9" y="1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1780">
              <a:defRPr sz="1200">
                <a:cs typeface="+mn-cs"/>
              </a:defRPr>
            </a:lvl1pPr>
          </a:lstStyle>
          <a:p>
            <a:pPr>
              <a:defRPr/>
            </a:pPr>
            <a:fld id="{CD5664FA-D190-427D-B3BD-452C70E533D2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6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178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9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1780">
              <a:defRPr sz="1200">
                <a:cs typeface="+mn-cs"/>
              </a:defRPr>
            </a:lvl1pPr>
          </a:lstStyle>
          <a:p>
            <a:pPr>
              <a:defRPr/>
            </a:pPr>
            <a:fld id="{476202F3-24A5-41A9-996E-57A97877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E6DE5-8192-483A-9190-83563FD1D9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6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F5CBF-84F7-4CC0-BFDF-62437302F42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Selective Withdrawal</a:t>
            </a:r>
          </a:p>
          <a:p>
            <a:r>
              <a:rPr lang="en-US"/>
              <a:t>-DEP monitors water quality at different elevations within the reservoirs to determine the optimal level of withdrawal </a:t>
            </a:r>
          </a:p>
          <a:p>
            <a:r>
              <a:rPr lang="en-US"/>
              <a:t>-Diagram shows intake elevations at the Rondout Effluent chamber</a:t>
            </a:r>
          </a:p>
          <a:p>
            <a:r>
              <a:rPr lang="en-US"/>
              <a:t>-Change elevations to optimize water quality</a:t>
            </a:r>
          </a:p>
        </p:txBody>
      </p:sp>
    </p:spTree>
    <p:extLst>
      <p:ext uri="{BB962C8B-B14F-4D97-AF65-F5344CB8AC3E}">
        <p14:creationId xmlns:p14="http://schemas.microsoft.com/office/powerpoint/2010/main" val="380125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wont</a:t>
            </a:r>
            <a:r>
              <a:rPr lang="en-US" baseline="0" dirty="0" smtClean="0"/>
              <a:t> cite actual start date of 10/15 or other….”mid to late October”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9746F-F42E-4553-A33B-23CE658449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7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wont</a:t>
            </a:r>
            <a:r>
              <a:rPr lang="en-US" baseline="0" dirty="0" smtClean="0"/>
              <a:t> cite actual start date of 10/15 or other….”mid to late October”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9746F-F42E-4553-A33B-23CE658449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3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wont</a:t>
            </a:r>
            <a:r>
              <a:rPr lang="en-US" baseline="0" dirty="0" smtClean="0"/>
              <a:t> cite actual start date of 10/15 or other….”mid to late October”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9746F-F42E-4553-A33B-23CE658449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9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E6DE5-8192-483A-9190-83563FD1D9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6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E6DE5-8192-483A-9190-83563FD1D9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685-73B6-4747-8267-A28800C01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2DA21-F210-4335-A069-38210F3334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2839" indent="-172839">
              <a:buFont typeface="Arial" panose="020B0604020202020204" pitchFamily="34" charset="0"/>
              <a:buChar char="•"/>
            </a:pPr>
            <a:r>
              <a:rPr lang="en-US" dirty="0" err="1" smtClean="0"/>
              <a:t>Limno</a:t>
            </a:r>
            <a:r>
              <a:rPr lang="en-US" dirty="0" smtClean="0"/>
              <a:t> sampler is Allison </a:t>
            </a:r>
            <a:r>
              <a:rPr lang="en-US" dirty="0" err="1" smtClean="0"/>
              <a:t>Bennet</a:t>
            </a:r>
            <a:endParaRPr lang="en-US" dirty="0" smtClean="0"/>
          </a:p>
          <a:p>
            <a:pPr marL="172839" indent="-172839">
              <a:buFont typeface="Arial" panose="020B0604020202020204" pitchFamily="34" charset="0"/>
              <a:buChar char="•"/>
            </a:pPr>
            <a:r>
              <a:rPr lang="en-US" dirty="0" err="1" smtClean="0"/>
              <a:t>Robomon</a:t>
            </a:r>
            <a:r>
              <a:rPr lang="en-US" dirty="0" smtClean="0"/>
              <a:t> site</a:t>
            </a:r>
            <a:r>
              <a:rPr lang="en-US" baseline="0" dirty="0" smtClean="0"/>
              <a:t> - Ashokan</a:t>
            </a:r>
            <a:endParaRPr lang="en-US" dirty="0" smtClean="0"/>
          </a:p>
          <a:p>
            <a:pPr marL="172839" indent="-172839">
              <a:buFont typeface="Arial" panose="020B0604020202020204" pitchFamily="34" charset="0"/>
              <a:buChar char="•"/>
            </a:pPr>
            <a:r>
              <a:rPr lang="en-US" dirty="0" smtClean="0"/>
              <a:t>Continuous Monitoring (photo</a:t>
            </a:r>
            <a:r>
              <a:rPr lang="en-US" baseline="0" dirty="0" smtClean="0"/>
              <a:t> from Uptake 2 at Hillview Reservoir (officially known as Site 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685-73B6-4747-8267-A28800C01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685-73B6-4747-8267-A28800C01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685-73B6-4747-8267-A28800C01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F5CBF-84F7-4CC0-BFDF-62437302F42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Selective Withdrawal</a:t>
            </a:r>
          </a:p>
          <a:p>
            <a:r>
              <a:rPr lang="en-US"/>
              <a:t>-DEP monitors water quality at different elevations within the reservoirs to determine the optimal level of withdrawal </a:t>
            </a:r>
          </a:p>
          <a:p>
            <a:r>
              <a:rPr lang="en-US"/>
              <a:t>-Diagram shows intake elevations at the Rondout Effluent chamber</a:t>
            </a:r>
          </a:p>
          <a:p>
            <a:r>
              <a:rPr lang="en-US"/>
              <a:t>-Change elevations to optimize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4141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NYC-EP-logo-stacked-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3941763"/>
            <a:ext cx="777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135156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5800" y="4062880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4886845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8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838200"/>
            <a:ext cx="0" cy="518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530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‒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04800" y="838200"/>
            <a:ext cx="3886200" cy="452596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lvl="1"/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A69437-00A7-4D85-BA02-246612810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5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NYC-EP-logo-stacked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3941763"/>
            <a:ext cx="777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135156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5800" y="4062880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4886845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224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0624" y="838200"/>
            <a:ext cx="83058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7801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838200"/>
            <a:ext cx="0" cy="518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530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‒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04800" y="838200"/>
            <a:ext cx="3886200" cy="452596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marL="457200" lvl="1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40FF79B-33BD-4CC6-A4CD-80F61B1F5816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5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12750" y="838200"/>
            <a:ext cx="8318500" cy="11557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Font typeface="Courier New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Arial" pitchFamily="34" charset="0"/>
              <a:buChar char="–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A6A93E6-990C-4683-A56D-7BE42D2E0233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19100" y="2324100"/>
            <a:ext cx="8331200" cy="3962400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buFont typeface="Arial" pitchFamily="34" charset="0"/>
              <a:buChar char="•"/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 smtClean="0"/>
              <a:t>Second level</a:t>
            </a:r>
          </a:p>
          <a:p>
            <a:pPr marL="1143000" lvl="2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209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8668-2E00-444C-BD13-894EE46B5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030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587375" y="634425"/>
            <a:ext cx="8355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b="1" spc="60" baseline="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93813" y="1812992"/>
            <a:ext cx="768985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Aft>
                <a:spcPts val="600"/>
              </a:spcAft>
              <a:buClr>
                <a:srgbClr val="3A5A62"/>
              </a:buClr>
              <a:buSzPct val="140000"/>
              <a:buFont typeface="Wingdings" pitchFamily="2" charset="2"/>
              <a:buChar char="§"/>
              <a:defRPr sz="2800" b="1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5872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74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7391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7391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F8CCCA-8CF8-45C9-A9F7-384944292A77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511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NYC-EP-logo-stacked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3941763"/>
            <a:ext cx="777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135156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5800" y="4062880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4886845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2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016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0624" y="838200"/>
            <a:ext cx="83058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870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838200"/>
            <a:ext cx="0" cy="518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530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‒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04800" y="838200"/>
            <a:ext cx="3886200" cy="452596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marL="457200" lvl="1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40FF79B-33BD-4CC6-A4CD-80F61B1F5816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115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12750" y="838200"/>
            <a:ext cx="8318500" cy="11557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Font typeface="Courier New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Arial" pitchFamily="34" charset="0"/>
              <a:buChar char="–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A6A93E6-990C-4683-A56D-7BE42D2E0233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19100" y="2324100"/>
            <a:ext cx="8331200" cy="3962400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buFont typeface="Arial" pitchFamily="34" charset="0"/>
              <a:buChar char="•"/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 smtClean="0"/>
              <a:t>Second level</a:t>
            </a:r>
          </a:p>
          <a:p>
            <a:pPr marL="1143000" lvl="2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39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00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800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34084" y="-14065"/>
            <a:ext cx="835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b="1" spc="60" baseline="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293813" y="1812992"/>
            <a:ext cx="768985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Aft>
                <a:spcPts val="600"/>
              </a:spcAft>
              <a:buClr>
                <a:srgbClr val="3A5A62"/>
              </a:buClr>
              <a:buSzPct val="140000"/>
              <a:buFont typeface="Wingdings" pitchFamily="2" charset="2"/>
              <a:buChar char="§"/>
              <a:defRPr sz="2800" b="1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457200" cy="34578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0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823960" y="6583680"/>
            <a:ext cx="320040" cy="274320"/>
          </a:xfrm>
          <a:prstGeom prst="rect">
            <a:avLst/>
          </a:prstGeom>
        </p:spPr>
        <p:txBody>
          <a:bodyPr/>
          <a:lstStyle/>
          <a:p>
            <a:fld id="{C14A4A17-B570-4CFF-8A0F-9DFAD59E3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8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3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587375" y="634425"/>
            <a:ext cx="8355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b="1" spc="60" baseline="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93813" y="1812992"/>
            <a:ext cx="768985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Aft>
                <a:spcPts val="600"/>
              </a:spcAft>
              <a:buClr>
                <a:srgbClr val="3A5A62"/>
              </a:buClr>
              <a:buSzPct val="140000"/>
              <a:buFont typeface="Wingdings" pitchFamily="2" charset="2"/>
              <a:buChar char="§"/>
              <a:defRPr sz="2800" b="1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63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93EF7C-F7E1-4A27-9EEB-F725170E6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61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2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0624" y="838200"/>
            <a:ext cx="8305800" cy="4525962"/>
          </a:xfrm>
          <a:prstGeom prst="rect">
            <a:avLst/>
          </a:prstGeom>
        </p:spPr>
        <p:txBody>
          <a:bodyPr/>
          <a:lstStyle>
            <a:lvl1pPr marL="228600" indent="-228600">
              <a:defRPr sz="1600" baseline="0"/>
            </a:lvl1pPr>
            <a:lvl2pPr marL="457200" indent="-228600">
              <a:buFont typeface="Wingdings" pitchFamily="2" charset="2"/>
              <a:buChar char="Ø"/>
              <a:defRPr sz="16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914400" indent="-228600">
              <a:buFont typeface="Arial" pitchFamily="34" charset="0"/>
              <a:buChar char="‒"/>
              <a:defRPr sz="1600"/>
            </a:lvl4pPr>
            <a:lvl5pPr marL="11430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4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3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7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2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65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9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5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3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2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587375" y="634425"/>
            <a:ext cx="8355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b="1" spc="60" baseline="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93813" y="1812992"/>
            <a:ext cx="768985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Aft>
                <a:spcPts val="600"/>
              </a:spcAft>
              <a:buClr>
                <a:srgbClr val="3A5A62"/>
              </a:buClr>
              <a:buSzPct val="140000"/>
              <a:buFont typeface="Wingdings" pitchFamily="2" charset="2"/>
              <a:buChar char="§"/>
              <a:defRPr sz="2800" b="1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rgbClr val="7FA9B3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1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838200"/>
            <a:ext cx="0" cy="518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530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>
              <a:defRPr sz="1600"/>
            </a:lvl1pPr>
            <a:lvl2pPr marL="457200" indent="-228600">
              <a:buFont typeface="Wingdings" pitchFamily="2" charset="2"/>
              <a:buChar char="Ø"/>
              <a:defRPr sz="16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914400" indent="-228600">
              <a:buFont typeface="Arial" pitchFamily="34" charset="0"/>
              <a:buChar char="‒"/>
              <a:defRPr sz="1600"/>
            </a:lvl4pPr>
            <a:lvl5pPr marL="11430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048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>
              <a:defRPr sz="1600"/>
            </a:lvl1pPr>
            <a:lvl2pPr marL="457200" indent="-228600">
              <a:buFont typeface="Wingdings" pitchFamily="2" charset="2"/>
              <a:buChar char="Ø"/>
              <a:defRPr sz="16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914400" indent="-228600">
              <a:buFont typeface="Arial" pitchFamily="34" charset="0"/>
              <a:buChar char="‒"/>
              <a:defRPr sz="1600"/>
            </a:lvl4pPr>
            <a:lvl5pPr marL="11430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5D930FE-78FC-4243-8BE5-2060973F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3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93EF7C-F7E1-4A27-9EEB-F725170E6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0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935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5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28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5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36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7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20624" y="838200"/>
            <a:ext cx="8305800" cy="1143000"/>
          </a:xfrm>
          <a:prstGeom prst="rect">
            <a:avLst/>
          </a:prstGeom>
        </p:spPr>
        <p:txBody>
          <a:bodyPr/>
          <a:lstStyle>
            <a:lvl1pPr marL="228600" indent="-228600">
              <a:defRPr sz="1600"/>
            </a:lvl1pPr>
            <a:lvl2pPr marL="457200" indent="-228600">
              <a:buFont typeface="Wingdings" pitchFamily="2" charset="2"/>
              <a:buChar char="Ø"/>
              <a:defRPr sz="16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914400" indent="-228600">
              <a:buFont typeface="Arial" pitchFamily="34" charset="0"/>
              <a:buChar char="‒"/>
              <a:defRPr sz="1600"/>
            </a:lvl4pPr>
            <a:lvl5pPr marL="11430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420624" y="2230734"/>
            <a:ext cx="8305800" cy="432246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799AB9-11AD-4494-8D21-1C800D71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5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03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3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B9B72-1F59-4C93-B37A-A7A635C47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4966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011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9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6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09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52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87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962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2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16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32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8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4976C-A1C3-4143-AD90-332375182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91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93EF7C-F7E1-4A27-9EEB-F725170E6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7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NYC-EP-logo-stacked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3941763"/>
            <a:ext cx="777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3135156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5800" y="4062880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4886845"/>
            <a:ext cx="77724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981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0624" y="838200"/>
            <a:ext cx="83058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94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838200"/>
            <a:ext cx="0" cy="518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53000" y="838200"/>
            <a:ext cx="3886200" cy="45259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‒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04800" y="838200"/>
            <a:ext cx="3886200" cy="452596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3"/>
            <a:r>
              <a:rPr lang="en-US" dirty="0" smtClean="0"/>
              <a:t>3</a:t>
            </a:r>
          </a:p>
          <a:p>
            <a:pPr lvl="4"/>
            <a:r>
              <a:rPr lang="en-US" dirty="0" smtClean="0"/>
              <a:t>4</a:t>
            </a:r>
          </a:p>
          <a:p>
            <a:pPr lvl="1"/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6F02CF-3392-4D9D-8299-B3F5B9FD6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5798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12750" y="838200"/>
            <a:ext cx="8318500" cy="11557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Font typeface="Courier New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Arial" pitchFamily="34" charset="0"/>
              <a:buChar char="–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3868" y="0"/>
            <a:ext cx="7536264" cy="533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19100" y="2324100"/>
            <a:ext cx="8331200" cy="3962400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buFont typeface="Arial" pitchFamily="34" charset="0"/>
              <a:buChar char="•"/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12543C-0A26-4D2A-8F01-CA6BDC8593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78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9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8668-2E00-444C-BD13-894EE46B5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7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655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CCF75-1DDE-4508-B399-20D0078E0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83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2" name="Picture 10" descr="NYC-EP-logo-stacked-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38600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73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59678-8B3E-48E8-98D9-08B3DAA3F5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2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F46B3-9919-4C4D-9303-1CD27B2AE4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19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410E25-6C04-4CBD-976B-0305DD066C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82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AB7BDA-D0B7-4841-8E42-7062346A9C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58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1EFF2-010B-4863-AF0B-64CF51CF31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33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1A220-0564-4B53-AC06-5B19A2C445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37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D28340-183C-49C7-BAEF-664DF0D05C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949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3520B6-A6D7-4EF4-9567-013F7E5AED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1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0FBB27-C03E-4278-B8D2-7A77DB19C8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61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AEDAD-280D-4AF9-81E9-20B17AA950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55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112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82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9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9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82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60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57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8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48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05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8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YC-EP-logo-stacked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592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A4-0914-4881-BA09-BB29FBB5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3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4147-6413-4615-A44D-CDF395624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3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1A0E-CA4D-4F69-A434-843D2293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7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44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05B1-6B6D-4168-8A91-D596F5B7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802-CEF0-4F77-B9C7-519F163FD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1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6697-A33B-43EE-BD5F-F32D22829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49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0E72-5684-4F4A-91A4-A8F159BC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55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5A3-6232-4480-9121-4C4799E3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4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E79C-D9F6-454D-ADB8-E898B0F3F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19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90600" y="0"/>
            <a:ext cx="7086600" cy="533400"/>
          </a:xfrm>
        </p:spPr>
        <p:txBody>
          <a:bodyPr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5pPr algn="l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4B73-AADA-4595-9422-7020A6BF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F18C4F-EEE3-4EEE-BFA6-B4B82D88A0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529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4976C-A1C3-4143-AD90-332375182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011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53FD8E-20D2-4B3E-8E98-4A1B633258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633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739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739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09F8CCCA-8CF8-45C9-A9F7-384944292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750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32ACBAA7-511D-4F30-B38D-EFF1AB7230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963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1027" name="Picture 11" descr="NYC-EP-logo-stacked-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87630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8F481C8-0CA0-4922-A4F2-19FF01BED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0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11" descr="NYC-EP-logo-stacked-whi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87630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39F38D7-FFE8-4222-897A-DC2A6DD5A5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0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11" descr="NYC-EP-logo-stacked-whi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87630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39F38D7-FFE8-4222-897A-DC2A6DD5A5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6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4" r:id="rId6"/>
    <p:sldLayoutId id="2147483825" r:id="rId7"/>
    <p:sldLayoutId id="214748382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26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2" r:id="rId12"/>
    <p:sldLayoutId id="214748370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9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8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11" descr="NYC-EP-logo-stacked-whi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87630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6BDEBE3-0EC6-4C1C-9972-2DA8A3EB3A61}" type="slidenum">
              <a:rPr lang="en-US" alt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9" r:id="rId5"/>
    <p:sldLayoutId id="21474838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4238"/>
            <a:ext cx="8229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64DC623-2FBB-4D50-9468-6F64433F1C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8619" name="Picture 11" descr="NYC-EP-logo-stacked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80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90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1490DA5-D0AA-49F3-A770-177F5E263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1" descr="NYC-EP-logo-stacked-whit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6200"/>
            <a:ext cx="685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1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v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6"/>
          <p:cNvSpPr>
            <a:spLocks noGrp="1"/>
          </p:cNvSpPr>
          <p:nvPr>
            <p:ph type="body" sz="quarter" idx="11"/>
          </p:nvPr>
        </p:nvSpPr>
        <p:spPr bwMode="auto">
          <a:xfrm>
            <a:off x="165633" y="2449513"/>
            <a:ext cx="8812734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/>
              <a:t>New York City Water Supply Operations</a:t>
            </a:r>
            <a:endParaRPr lang="en-US" sz="3200" b="1" dirty="0"/>
          </a:p>
        </p:txBody>
      </p:sp>
      <p:sp>
        <p:nvSpPr>
          <p:cNvPr id="5123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714197" y="4414545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Croton Facility Monitoring Committee</a:t>
            </a:r>
          </a:p>
          <a:p>
            <a:r>
              <a:rPr lang="en-US" sz="2000" dirty="0" smtClean="0"/>
              <a:t>Adam Bosch, Director of Watershed Public Affairs</a:t>
            </a:r>
          </a:p>
        </p:txBody>
      </p:sp>
      <p:sp>
        <p:nvSpPr>
          <p:cNvPr id="512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685800" y="5410026"/>
            <a:ext cx="7772400" cy="791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January 28, 2019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920" y="0"/>
            <a:ext cx="80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Upcoming infrastructure projects</a:t>
            </a:r>
            <a:endParaRPr lang="en-US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29" y="588143"/>
            <a:ext cx="4310571" cy="2873714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3212" y="764215"/>
            <a:ext cx="4441372" cy="72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Additional Croton System water will be needed to help NYC get through the following infrastructure projects: 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Catskill Aqueduct Rehabilitation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10-week shutdowns in 2019 &amp; 2020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Clean inside of aqueduct, replace more than 30 valves, fix leaks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Delaware Aqueduct Bypass Tunnel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Largest repair project in 177-year history of NYC water supply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Repair two areas of leakage in the world’s longest tunnel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Shutdown 5-8 months in 2022-2023</a:t>
            </a: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Ashokan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Century Program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(2020s)</a:t>
            </a:r>
            <a:endParaRPr lang="en-US" sz="1800" b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Kensico-Eastview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Connection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(2020s-2030s)</a:t>
            </a:r>
            <a:endParaRPr lang="en-US" sz="1800" b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eaLnBrk="0" hangingPunct="0">
              <a:spcAft>
                <a:spcPts val="1200"/>
              </a:spcAft>
            </a:pPr>
            <a:endParaRPr lang="en-US" sz="7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511" b="8230"/>
          <a:stretch/>
        </p:blipFill>
        <p:spPr bwMode="auto">
          <a:xfrm>
            <a:off x="194075" y="1832405"/>
            <a:ext cx="150499" cy="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511" b="8230"/>
          <a:stretch/>
        </p:blipFill>
        <p:spPr bwMode="auto">
          <a:xfrm>
            <a:off x="179621" y="3370379"/>
            <a:ext cx="150499" cy="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511" b="8230"/>
          <a:stretch/>
        </p:blipFill>
        <p:spPr bwMode="auto">
          <a:xfrm>
            <a:off x="183699" y="5627990"/>
            <a:ext cx="150499" cy="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511" b="8230"/>
          <a:stretch/>
        </p:blipFill>
        <p:spPr bwMode="auto">
          <a:xfrm>
            <a:off x="183699" y="6030451"/>
            <a:ext cx="150499" cy="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1" b="16422"/>
          <a:stretch/>
        </p:blipFill>
        <p:spPr>
          <a:xfrm>
            <a:off x="4681029" y="3668387"/>
            <a:ext cx="4310571" cy="28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Selective Withdrawal</a:t>
            </a:r>
          </a:p>
        </p:txBody>
      </p:sp>
      <p:sp>
        <p:nvSpPr>
          <p:cNvPr id="973837" name="Rectangle 13"/>
          <p:cNvSpPr>
            <a:spLocks noGrp="1" noChangeArrowheads="1"/>
          </p:cNvSpPr>
          <p:nvPr>
            <p:ph idx="1"/>
          </p:nvPr>
        </p:nvSpPr>
        <p:spPr>
          <a:xfrm>
            <a:off x="213920" y="974726"/>
            <a:ext cx="3845607" cy="38532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Significant water quality testing before DEP makes an operational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Buoy data and grab samples by our scientists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Scientific data used as the basis for selecting water source and depth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Water supply system includes multi-level intakes at reservoirs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Which depth within the reservoir has the best water quality?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974726"/>
            <a:ext cx="45339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27525" y="2644776"/>
            <a:ext cx="4554538" cy="3035300"/>
          </a:xfrm>
          <a:prstGeom prst="rect">
            <a:avLst/>
          </a:prstGeom>
          <a:solidFill>
            <a:srgbClr val="00CCFF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3920" y="0"/>
            <a:ext cx="80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Operational changes and water quality</a:t>
            </a:r>
            <a:endParaRPr lang="en-US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Selective Withdrawal</a:t>
            </a:r>
          </a:p>
        </p:txBody>
      </p:sp>
      <p:sp>
        <p:nvSpPr>
          <p:cNvPr id="973837" name="Rectangle 13"/>
          <p:cNvSpPr>
            <a:spLocks noGrp="1" noChangeArrowheads="1"/>
          </p:cNvSpPr>
          <p:nvPr>
            <p:ph idx="1"/>
          </p:nvPr>
        </p:nvSpPr>
        <p:spPr>
          <a:xfrm>
            <a:off x="213920" y="704760"/>
            <a:ext cx="8851703" cy="3057195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Reservoirs have a thermal structure most of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Warm water at the top, cold water at the bottom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Thermocline – or mixing layer –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DEP examines reservoir profile data to avoid drawing water from the thermocline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DEP ramping up Croton Supply in October 2018 to shut down Catskill Aqueduct for repairs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Thermocline moved in New Croton Reservoir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Resulted in a musty or earthy smell in the water for approximately 10 days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3920" y="0"/>
            <a:ext cx="80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Operational changes and water quality</a:t>
            </a:r>
            <a:endParaRPr lang="en-US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Image result for graphic for thermoc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/>
          <a:stretch/>
        </p:blipFill>
        <p:spPr bwMode="auto">
          <a:xfrm>
            <a:off x="4768750" y="3326674"/>
            <a:ext cx="4230999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1246" y="4557985"/>
            <a:ext cx="1877504" cy="283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91246" y="5225891"/>
            <a:ext cx="1877504" cy="2839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13165" y="5527767"/>
            <a:ext cx="1742522" cy="396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427180"/>
            <a:ext cx="285463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Thermocline Sept. 25,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81" y="5035081"/>
            <a:ext cx="277626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Intake level Sept. 25,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840" y="5757532"/>
            <a:ext cx="26773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Thermocline Oct. 8, 2018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68750" y="5527767"/>
            <a:ext cx="423099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17449" y="5554371"/>
            <a:ext cx="21336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Thermocline 2 weeks later</a:t>
            </a:r>
          </a:p>
        </p:txBody>
      </p:sp>
    </p:spTree>
    <p:extLst>
      <p:ext uri="{BB962C8B-B14F-4D97-AF65-F5344CB8AC3E}">
        <p14:creationId xmlns:p14="http://schemas.microsoft.com/office/powerpoint/2010/main" val="30367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34072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Croton distribution odor issue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3586" y="644558"/>
            <a:ext cx="4104289" cy="533100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lvl="2" indent="0">
              <a:buNone/>
            </a:pPr>
            <a:endParaRPr lang="en-US" sz="1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829" y="634851"/>
            <a:ext cx="8939046" cy="194544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/>
              <a:t>Began ramping up on Sept. 26; noticeable uptick in 311 calls one week later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/>
              <a:t>Calls came only from areas of BX / Manhattan receiving Croton water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/>
              <a:t>Water had musty/earthy smell </a:t>
            </a:r>
            <a:r>
              <a:rPr lang="en-US" sz="1800" kern="0" dirty="0" smtClean="0">
                <a:sym typeface="Wingdings" panose="05000000000000000000" pitchFamily="2" charset="2"/>
              </a:rPr>
              <a:t> similar to wet leaves breaking down in fall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>
                <a:sym typeface="Wingdings" panose="05000000000000000000" pitchFamily="2" charset="2"/>
              </a:rPr>
              <a:t>311 calls peaked at 73 on Oct. 10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>
                <a:sym typeface="Wingdings" panose="05000000000000000000" pitchFamily="2" charset="2"/>
              </a:rPr>
              <a:t>Water supply operators recognized the thermocline issue and changed to a high-level intake on Oct. 10  calls began to decrease; conditions in Croton Filtration Plant returned to normal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kern="0" dirty="0" smtClean="0">
                <a:sym typeface="Wingdings" panose="05000000000000000000" pitchFamily="2" charset="2"/>
              </a:rPr>
              <a:t>DEP shut down the plant on Oct. 13, reactivated it Oct. 18</a:t>
            </a:r>
            <a:endParaRPr lang="en-US" sz="1800" kern="0" dirty="0" smtClean="0"/>
          </a:p>
          <a:p>
            <a:pPr marL="457200" lvl="3" indent="0">
              <a:buNone/>
            </a:pPr>
            <a:endParaRPr lang="en-US" sz="1800" kern="0" dirty="0" smtClean="0"/>
          </a:p>
        </p:txBody>
      </p:sp>
      <p:pic>
        <p:nvPicPr>
          <p:cNvPr id="1026" name="Chart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" y="3938252"/>
            <a:ext cx="8943535" cy="27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34072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Causes of taste and smell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3586" y="644558"/>
            <a:ext cx="4104289" cy="533100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lvl="2" indent="0">
              <a:buNone/>
            </a:pPr>
            <a:endParaRPr lang="en-US" sz="1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829" y="634851"/>
            <a:ext cx="4650826" cy="194544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/>
              <a:t>Surface water supplies throughout the world experience periodic changes in taste or smell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/>
              <a:t>Often seasonal and always temporary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/>
              <a:t>Taste and smell issues have many causes: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400" kern="0" dirty="0" err="1" smtClean="0"/>
              <a:t>Fulvic</a:t>
            </a:r>
            <a:r>
              <a:rPr lang="en-US" sz="1400" kern="0" dirty="0" smtClean="0"/>
              <a:t> and </a:t>
            </a:r>
            <a:r>
              <a:rPr lang="en-US" sz="1400" kern="0" dirty="0" err="1" smtClean="0"/>
              <a:t>humic</a:t>
            </a:r>
            <a:r>
              <a:rPr lang="en-US" sz="1400" kern="0" dirty="0" smtClean="0"/>
              <a:t> soils (not NYC)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400" kern="0" dirty="0" smtClean="0"/>
              <a:t>Anoxia at the reservoir bottom (happens rarely in NYC water supply reservoirs)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400" kern="0" dirty="0" smtClean="0"/>
              <a:t>Seasonal die-off of organic material (2018)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/>
              <a:t>Phytoplankton die-off in New Croton Reservoir released taste-and-odor compounds </a:t>
            </a:r>
            <a:r>
              <a:rPr lang="en-US" sz="1400" kern="0" dirty="0" smtClean="0">
                <a:sym typeface="Wingdings" panose="05000000000000000000" pitchFamily="2" charset="2"/>
              </a:rPr>
              <a:t> </a:t>
            </a:r>
            <a:r>
              <a:rPr lang="en-US" sz="1400" kern="0" dirty="0" err="1" smtClean="0">
                <a:sym typeface="Wingdings" panose="05000000000000000000" pitchFamily="2" charset="2"/>
              </a:rPr>
              <a:t>Geosmin</a:t>
            </a:r>
            <a:r>
              <a:rPr lang="en-US" sz="1400" kern="0" dirty="0" smtClean="0">
                <a:sym typeface="Wingdings" panose="05000000000000000000" pitchFamily="2" charset="2"/>
              </a:rPr>
              <a:t> and MIB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>
                <a:sym typeface="Wingdings" panose="05000000000000000000" pitchFamily="2" charset="2"/>
              </a:rPr>
              <a:t>100 percent harmless, but cause changes to ambient features of the water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>
                <a:sym typeface="Wingdings" panose="05000000000000000000" pitchFamily="2" charset="2"/>
              </a:rPr>
              <a:t>Taste and odor compounds </a:t>
            </a:r>
            <a:r>
              <a:rPr lang="en-US" sz="1400" b="1" kern="0" dirty="0" smtClean="0">
                <a:sym typeface="Wingdings" panose="05000000000000000000" pitchFamily="2" charset="2"/>
              </a:rPr>
              <a:t>cannot</a:t>
            </a:r>
            <a:r>
              <a:rPr lang="en-US" sz="1400" kern="0" dirty="0" smtClean="0">
                <a:sym typeface="Wingdings" panose="05000000000000000000" pitchFamily="2" charset="2"/>
              </a:rPr>
              <a:t> be filtered out</a:t>
            </a: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>
                <a:sym typeface="Wingdings" panose="05000000000000000000" pitchFamily="2" charset="2"/>
              </a:rPr>
              <a:t>Croton Filtration Plant performed excellent removal of manganese, organics, sediment, etc. during the taste and smell issue</a:t>
            </a:r>
            <a:endParaRPr lang="en-US" sz="1400" kern="0" dirty="0">
              <a:sym typeface="Wingdings" panose="05000000000000000000" pitchFamily="2" charset="2"/>
            </a:endParaRPr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>
                <a:sym typeface="Wingdings" panose="05000000000000000000" pitchFamily="2" charset="2"/>
              </a:rPr>
              <a:t>Issues with taste and odor extremely rare in NYC water  last issue was in Cat-Del System 2010</a:t>
            </a:r>
          </a:p>
          <a:p>
            <a:pPr marL="5715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kern="0" dirty="0" err="1" smtClean="0">
                <a:sym typeface="Wingdings" panose="05000000000000000000" pitchFamily="2" charset="2"/>
              </a:rPr>
              <a:t>Chrysosphaerella</a:t>
            </a:r>
            <a:r>
              <a:rPr lang="en-US" sz="1400" kern="0" dirty="0" smtClean="0">
                <a:sym typeface="Wingdings" panose="05000000000000000000" pitchFamily="2" charset="2"/>
              </a:rPr>
              <a:t>  short term metallic taste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66" y="720358"/>
            <a:ext cx="4230414" cy="2820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66" y="3727592"/>
            <a:ext cx="4230414" cy="28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34072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Efforts to prevent taste and smell changes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3586" y="644558"/>
            <a:ext cx="4104289" cy="533100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lvl="2" indent="0">
              <a:buNone/>
            </a:pPr>
            <a:endParaRPr lang="en-US" sz="1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829" y="634851"/>
            <a:ext cx="4650826" cy="194544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Courier New" pitchFamily="49" charset="0"/>
              <a:buChar char="o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More intensive monitoring at New Croton Reservoir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600" kern="0" dirty="0" smtClean="0"/>
              <a:t>Installation of real-time monitoring buoys at both intakes for a steady stream of information about position of thermocline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Exploration of methods to oxidize or absorb the taste-and-odor compounds before they reach distribution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600" kern="0" dirty="0" smtClean="0"/>
              <a:t>DEP has met with several other water utilities throughout the United States and Europe to understand best practices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600" kern="0" dirty="0" smtClean="0"/>
              <a:t>Jar testing in the laboratory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Increased testing for organic taste-and-odor compounds </a:t>
            </a:r>
            <a:r>
              <a:rPr lang="en-US" sz="1600" kern="0" dirty="0" smtClean="0">
                <a:sym typeface="Wingdings" panose="05000000000000000000" pitchFamily="2" charset="2"/>
              </a:rPr>
              <a:t> ability to do it internally</a:t>
            </a:r>
            <a:endParaRPr lang="en-US" sz="1600" kern="0" dirty="0" smtClean="0"/>
          </a:p>
          <a:p>
            <a:pPr marL="342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ym typeface="Wingdings" panose="05000000000000000000" pitchFamily="2" charset="2"/>
              </a:rPr>
              <a:t>Long-term research on causes and solutions through national and international bodies</a:t>
            </a:r>
          </a:p>
          <a:p>
            <a:pPr marL="5715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sym typeface="Wingdings" panose="05000000000000000000" pitchFamily="2" charset="2"/>
              </a:rPr>
              <a:t>Ultrasonic buoy pilot program at New Croton Reservoir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87" y="704191"/>
            <a:ext cx="4075388" cy="271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402" y="3754821"/>
            <a:ext cx="4065473" cy="25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Croton Water 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47667" y="776794"/>
            <a:ext cx="4498167" cy="5613731"/>
          </a:xfrm>
        </p:spPr>
        <p:txBody>
          <a:bodyPr/>
          <a:lstStyle/>
          <a:p>
            <a:r>
              <a:rPr lang="en-US" sz="1600" dirty="0" smtClean="0"/>
              <a:t>Saved the City from unrelenting fire, disease and filth when activated in 1842</a:t>
            </a:r>
          </a:p>
          <a:p>
            <a:r>
              <a:rPr lang="en-US" sz="1600" dirty="0" smtClean="0"/>
              <a:t>The original marvel of modern engineering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Gravity fed </a:t>
            </a:r>
            <a:r>
              <a:rPr lang="en-US" sz="1600" dirty="0" smtClean="0">
                <a:sym typeface="Wingdings" panose="05000000000000000000" pitchFamily="2" charset="2"/>
              </a:rPr>
              <a:t> 13.25 inches per mile</a:t>
            </a:r>
            <a:endParaRPr 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Largest dam in the world</a:t>
            </a:r>
          </a:p>
          <a:p>
            <a:r>
              <a:rPr lang="en-US" sz="1600" dirty="0" smtClean="0"/>
              <a:t>Allowed NYC to grow from 200,000 people to 3.5 million in 73 years (1842-1915)</a:t>
            </a:r>
          </a:p>
          <a:p>
            <a:r>
              <a:rPr lang="en-US" sz="1600" dirty="0" smtClean="0"/>
              <a:t>One of two big pieces of infrastructure that turned New York into the Empire State </a:t>
            </a:r>
            <a:r>
              <a:rPr lang="en-US" sz="1600" dirty="0" smtClean="0">
                <a:sym typeface="Wingdings" panose="05000000000000000000" pitchFamily="2" charset="2"/>
              </a:rPr>
              <a:t> Croton System and Eerie Canal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Croton System capacity and flexibility saves NYC from droughts (as recently as 2016)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Croton System capacity and flexibility helps NYC achieve infrastructure projects that would otherwise be improbable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NYC </a:t>
            </a: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ater </a:t>
            </a:r>
            <a:r>
              <a:rPr lang="en-US" sz="1600" dirty="0" smtClean="0">
                <a:sym typeface="Wingdings" panose="05000000000000000000" pitchFamily="2" charset="2"/>
              </a:rPr>
              <a:t>won the 2018 New York State Drinking Water Taste Test  hailed as most delicious in all of New York</a:t>
            </a:r>
          </a:p>
        </p:txBody>
      </p:sp>
      <p:pic>
        <p:nvPicPr>
          <p:cNvPr id="1026" name="Picture 2" descr="http://bwsintranet/Documents/PhotoCollections/OldPhotosAndArt/CrotonCelebrati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69" y="634617"/>
            <a:ext cx="4049657" cy="29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69" y="3736659"/>
            <a:ext cx="4049657" cy="30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0" dirty="0" smtClean="0"/>
              <a:t>Questions and discussion…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995" r="2956" b="4584"/>
          <a:stretch/>
        </p:blipFill>
        <p:spPr>
          <a:xfrm>
            <a:off x="0" y="541283"/>
            <a:ext cx="9606455" cy="63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4725" y="626088"/>
            <a:ext cx="9057441" cy="141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Water supply overview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Water supply operations </a:t>
            </a: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Croton Water and infrastructure work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2018 taste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and odor issue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noProof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Croton Water then and now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Questions and discussion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Presentation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5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7800" y="608997"/>
            <a:ext cx="376982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Primarily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surface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water</a:t>
            </a: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19 reservoirs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+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lakes</a:t>
            </a: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570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billion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gallon total reservoir storage capacity</a:t>
            </a: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9.6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million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consumers (~1/2 New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York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State population)</a:t>
            </a:r>
            <a:endParaRPr lang="en-US" sz="18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Delivers more than 1.1 billion gallons of water each day</a:t>
            </a:r>
            <a:endParaRPr lang="en-US" sz="18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Watershed = 1,969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square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miles (~1.2 million acres)</a:t>
            </a:r>
          </a:p>
          <a:p>
            <a:pPr marL="171450" indent="-17145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7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Watershed covers parts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of 8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upstate counties in NY plus a small portion of CT</a:t>
            </a: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Nation’s largest municipal water supply</a:t>
            </a:r>
            <a:endParaRPr 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2303" r="3098" b="1818"/>
          <a:stretch/>
        </p:blipFill>
        <p:spPr>
          <a:xfrm>
            <a:off x="0" y="0"/>
            <a:ext cx="520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9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20343" y="608997"/>
            <a:ext cx="4107279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Croton System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Built 1830s – 1910s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First activated 1842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12 reservoirs and three lakes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Filtered supply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Typically accounts for 10 percent of NYC’s drinking water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Catskill System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Built 1907-1927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First activated 1915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Three reservoirs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 unfiltered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Typically accounts for 40 percent of NYC’s drinking water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/>
              <a:cs typeface="Times New Roman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Delaware System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Built 1930s-1960s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First activated 1944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Five reservoirs  unfiltered</a:t>
            </a: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anose="05000000000000000000" pitchFamily="2" charset="2"/>
              </a:rPr>
              <a:t>Typically accounts for 50 percent of NYC’s drinking water</a:t>
            </a:r>
            <a:endParaRPr lang="en-US" sz="16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800100" lvl="1" indent="-342900" eaLnBrk="0" hangingPunct="0">
              <a:spcAft>
                <a:spcPts val="3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400"/>
            <a:ext cx="4815685" cy="63246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Three water supply systems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14057" y="3126377"/>
            <a:ext cx="1201627" cy="1622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76206" y="879566"/>
            <a:ext cx="548640" cy="2333897"/>
          </a:xfrm>
          <a:prstGeom prst="straightConnector1">
            <a:avLst/>
          </a:prstGeom>
          <a:ln w="28575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90057" y="523875"/>
            <a:ext cx="1306286" cy="18100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5"/>
          </p:cNvCxnSpPr>
          <p:nvPr/>
        </p:nvCxnSpPr>
        <p:spPr>
          <a:xfrm>
            <a:off x="3205042" y="2068825"/>
            <a:ext cx="1819804" cy="9356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37141">
            <a:off x="-165977" y="1452995"/>
            <a:ext cx="2878483" cy="1156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>
            <a:off x="2090056" y="2943497"/>
            <a:ext cx="2934790" cy="208134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8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1608"/>
            <a:ext cx="8229600" cy="65563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Source Water and Treatment Operations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3" y="584200"/>
            <a:ext cx="4360413" cy="48146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Manages the delivery and treatment of more than 1 billion gallons/day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Responsible </a:t>
            </a:r>
            <a:r>
              <a:rPr lang="en-US" dirty="0"/>
              <a:t>for maintenance of infrastructure </a:t>
            </a:r>
            <a:r>
              <a:rPr lang="en-US" dirty="0" smtClean="0"/>
              <a:t>that includes: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Over 280 water supply </a:t>
            </a:r>
            <a:r>
              <a:rPr lang="en-US" dirty="0" smtClean="0"/>
              <a:t>facilities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Water supply reservoirs &amp; lakes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Treatment facilities: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Chlorine, UV, Fluoride, Croton Filtration Plant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36 shafts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391.7 miles of large </a:t>
            </a:r>
            <a:r>
              <a:rPr lang="en-US" dirty="0"/>
              <a:t>aqueducts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29 water supply </a:t>
            </a:r>
            <a:r>
              <a:rPr lang="en-US" dirty="0" smtClean="0"/>
              <a:t>dams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57 </a:t>
            </a:r>
            <a:r>
              <a:rPr lang="en-US" dirty="0"/>
              <a:t>bridges &amp; 99 miles of roads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 </a:t>
            </a:r>
            <a:r>
              <a:rPr lang="en-US" dirty="0"/>
              <a:t>wastewater treatment facilities </a:t>
            </a:r>
            <a:r>
              <a:rPr lang="en-US" dirty="0" smtClean="0"/>
              <a:t>in the watershed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 of the works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1" y="755073"/>
            <a:ext cx="4191693" cy="2794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1" y="3670578"/>
            <a:ext cx="4191693" cy="27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2060" y="3635817"/>
            <a:ext cx="4749980" cy="31949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3064"/>
            <a:ext cx="8229600" cy="630936"/>
          </a:xfrm>
        </p:spPr>
        <p:txBody>
          <a:bodyPr/>
          <a:lstStyle/>
          <a:p>
            <a:r>
              <a:rPr lang="en-US" b="0" dirty="0" smtClean="0"/>
              <a:t>Water Quality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566764"/>
            <a:ext cx="4666488" cy="24532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64C"/>
                </a:solidFill>
              </a:rPr>
              <a:t>DEP tests NYC’s water nearly 2 million times each year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64C"/>
                </a:solidFill>
              </a:rPr>
              <a:t>Ensures water </a:t>
            </a:r>
            <a:r>
              <a:rPr lang="en-US" sz="1600" dirty="0">
                <a:solidFill>
                  <a:srgbClr val="00264C"/>
                </a:solidFill>
              </a:rPr>
              <a:t>supply meets all drinking water </a:t>
            </a:r>
            <a:r>
              <a:rPr lang="en-US" sz="1600" dirty="0" smtClean="0">
                <a:solidFill>
                  <a:srgbClr val="00264C"/>
                </a:solidFill>
              </a:rPr>
              <a:t>standards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64C"/>
                </a:solidFill>
              </a:rPr>
              <a:t>Collects &gt; 53,000 samples/year </a:t>
            </a:r>
            <a:r>
              <a:rPr lang="en-US" sz="1600" dirty="0">
                <a:solidFill>
                  <a:srgbClr val="00264C"/>
                </a:solidFill>
              </a:rPr>
              <a:t>throughout the watershed and </a:t>
            </a:r>
            <a:r>
              <a:rPr lang="en-US" sz="1600" dirty="0" smtClean="0">
                <a:solidFill>
                  <a:srgbClr val="00264C"/>
                </a:solidFill>
              </a:rPr>
              <a:t>NYC distribution </a:t>
            </a:r>
            <a:r>
              <a:rPr lang="en-US" sz="1600" dirty="0">
                <a:solidFill>
                  <a:srgbClr val="00264C"/>
                </a:solidFill>
              </a:rPr>
              <a:t>system.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264C"/>
                </a:solidFill>
              </a:rPr>
              <a:t>Performs </a:t>
            </a:r>
            <a:r>
              <a:rPr lang="en-US" sz="1600" dirty="0" smtClean="0">
                <a:solidFill>
                  <a:srgbClr val="00264C"/>
                </a:solidFill>
              </a:rPr>
              <a:t>more than 654,000 laboratory analyses/year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64C"/>
                </a:solidFill>
              </a:rPr>
              <a:t>Robotic monitoring = 1.3 million tests/year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6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82" y="3659472"/>
            <a:ext cx="4738334" cy="34932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Water Quality Monitoring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Parameters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64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Pathogens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Giardia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Cryptosporidium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Microbiology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coliform bacteria,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 coli,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phytoplankton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Nutrients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e.g.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phosphorus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nitrogen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Physical Properties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e.g.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turbidity, pH,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temperature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e.g.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lead, copper,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mercury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Organic Compounds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e.g.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disinfection by-products,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pesticides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Control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e.g.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chlorine, fluoride,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conductivity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Approximately 240 different parameters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16" y="630731"/>
            <a:ext cx="4091940" cy="272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69" y="3423547"/>
            <a:ext cx="2160033" cy="32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1608"/>
            <a:ext cx="8229600" cy="65563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Operational framework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9" y="584199"/>
            <a:ext cx="4624251" cy="613010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Essential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Meet the supply needs of New York 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Meet all reservoir release and diversion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Maintain the system to ensure a dependable supply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to New York City the best-quality water available in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Maintain a balanced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Operate the system based on sound science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considerations for water quantity and quality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Release the necessary amount of water downstream without impact to the supply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634030"/>
            <a:ext cx="4094764" cy="61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1608"/>
            <a:ext cx="8229600" cy="65563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Balanced system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9" y="584199"/>
            <a:ext cx="4624251" cy="61301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Operating a balanced system is key to protecting the City against droughts and coping with droughts when they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Concept: no sub-system or reservoir should be significantly more full or empty than another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Increases the chances of system-wide refill annually by June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Requires DEP to make hour-by-hour and day-by-day decisions about the sources of New York City’s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Assisted by Operations Support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Advanced computer model with more than 1,600 inputs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Runoff forecasts, stream gauges, reservoir instrumentation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Tracks probability of refill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 descr="Y:\Cannonsville\CANNONSVILLE LOW H2O 12-0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0" y="607529"/>
            <a:ext cx="4294549" cy="29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Y:\Cannonsville\Cannonsville Spillway.tinajohn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1" y="3693226"/>
            <a:ext cx="4294548" cy="30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1608"/>
            <a:ext cx="8229600" cy="65563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Croton System Operations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9" y="809897"/>
            <a:ext cx="4624251" cy="59044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accounts for 10 percent of New York City’s water (80-120 MGD)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Drawn from New Croton Reservoir via the New Croton Aqueduct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fills the south basin of JPR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Water drawn from JPR into the Croton Water Filtration Plant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Dissolved air flotation, sand filtration, chlorination, UV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Water goes back into New Croton Aqueduct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Bronx and Manhattan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Croton Water needed during droughts or infrastructure outages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Croton can provide as much as 30 percent of NYC’s water (290 MGD)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39" descr="Ph-jerome pk reservoir 2"/>
          <p:cNvPicPr>
            <a:picLocks noChangeAspect="1" noChangeArrowheads="1"/>
          </p:cNvPicPr>
          <p:nvPr/>
        </p:nvPicPr>
        <p:blipFill>
          <a:blip r:embed="rId3"/>
          <a:srcRect r="5349"/>
          <a:stretch>
            <a:fillRect/>
          </a:stretch>
        </p:blipFill>
        <p:spPr bwMode="auto">
          <a:xfrm>
            <a:off x="4860632" y="1070893"/>
            <a:ext cx="4166306" cy="49031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P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009E58"/>
      </a:accent2>
      <a:accent3>
        <a:srgbClr val="1700A6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ank">
  <a:themeElements>
    <a:clrScheme name="DEP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009E58"/>
      </a:accent2>
      <a:accent3>
        <a:srgbClr val="1700A6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">
  <a:themeElements>
    <a:clrScheme name="DEP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009E58"/>
      </a:accent2>
      <a:accent3>
        <a:srgbClr val="1700A6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">
  <a:themeElements>
    <a:clrScheme name="DEP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009E58"/>
      </a:accent2>
      <a:accent3>
        <a:srgbClr val="1700A6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P template">
  <a:themeElements>
    <a:clrScheme name="Slide master templa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 template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templa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templa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templa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templa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templa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templa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templa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P TEMPLATE">
  <a:themeElements>
    <a:clrScheme name="Slide template-NY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template-NY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397125" indent="-2397125">
          <a:spcBef>
            <a:spcPts val="0"/>
          </a:spcBef>
          <a:spcAft>
            <a:spcPts val="200"/>
          </a:spcAft>
          <a:buClr>
            <a:srgbClr val="0033CC"/>
          </a:buClr>
          <a:buNone/>
          <a:defRPr sz="2400" b="1" u="sng" dirty="0" smtClean="0">
            <a:latin typeface="Calibri" pitchFamily="34" charset="0"/>
          </a:defRPr>
        </a:defPPr>
      </a:lstStyle>
    </a:spDef>
  </a:objectDefaults>
  <a:extraClrSchemeLst>
    <a:extraClrScheme>
      <a:clrScheme name="Slide template-N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NY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NY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3343</TotalTime>
  <Words>1490</Words>
  <Application>Microsoft Office PowerPoint</Application>
  <PresentationFormat>On-screen Show (4:3)</PresentationFormat>
  <Paragraphs>216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Courier New</vt:lpstr>
      <vt:lpstr>Times New Roman</vt:lpstr>
      <vt:lpstr>Wingdings</vt:lpstr>
      <vt:lpstr>blank</vt:lpstr>
      <vt:lpstr>DEP TEMPLATE</vt:lpstr>
      <vt:lpstr>1_DEP TEMPLATE</vt:lpstr>
      <vt:lpstr>2_DEP TEMPLATE</vt:lpstr>
      <vt:lpstr>3_DEP TEMPLATE</vt:lpstr>
      <vt:lpstr>2_blank</vt:lpstr>
      <vt:lpstr>4_DEP template</vt:lpstr>
      <vt:lpstr>5_DEP TEMPLATE</vt:lpstr>
      <vt:lpstr>6_DEP TEMPLATE</vt:lpstr>
      <vt:lpstr>3_blank</vt:lpstr>
      <vt:lpstr>1_blank</vt:lpstr>
      <vt:lpstr>PowerPoint Presentation</vt:lpstr>
      <vt:lpstr>PowerPoint Presentation</vt:lpstr>
      <vt:lpstr>PowerPoint Presentation</vt:lpstr>
      <vt:lpstr>PowerPoint Presentation</vt:lpstr>
      <vt:lpstr>Source Water and Treatment Operations</vt:lpstr>
      <vt:lpstr>Water Quality</vt:lpstr>
      <vt:lpstr>Operational framework</vt:lpstr>
      <vt:lpstr>Balanced system</vt:lpstr>
      <vt:lpstr>Croton System Operations</vt:lpstr>
      <vt:lpstr>PowerPoint Presentation</vt:lpstr>
      <vt:lpstr>Selective Withdrawal</vt:lpstr>
      <vt:lpstr>Selective Withdrawal</vt:lpstr>
      <vt:lpstr>Croton distribution odor issue</vt:lpstr>
      <vt:lpstr>Causes of taste and smell</vt:lpstr>
      <vt:lpstr>Efforts to prevent taste and smell changes</vt:lpstr>
      <vt:lpstr>Croton Water Then and Now</vt:lpstr>
      <vt:lpstr>Questions and discussion…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Swarthout, Brian</dc:creator>
  <cp:lastModifiedBy>Bosch, Adam</cp:lastModifiedBy>
  <cp:revision>199</cp:revision>
  <cp:lastPrinted>2012-05-17T11:34:17Z</cp:lastPrinted>
  <dcterms:created xsi:type="dcterms:W3CDTF">2011-05-31T16:25:48Z</dcterms:created>
  <dcterms:modified xsi:type="dcterms:W3CDTF">2019-01-30T14:39:17Z</dcterms:modified>
</cp:coreProperties>
</file>